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53A"/>
    <a:srgbClr val="0D0F11"/>
    <a:srgbClr val="1D1F21"/>
    <a:srgbClr val="5AD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858E2-F1E3-4200-90A0-D3F30A064577}" type="datetimeFigureOut">
              <a:rPr lang="es-AR" smtClean="0"/>
              <a:t>28/10/2017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E2AFE-67A7-4714-BE6D-F87884DCFC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278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E2AFE-67A7-4714-BE6D-F87884DCFCD4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864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Imagen 36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Imagen 75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77" name="Imagen 76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5AD0B8"/>
                </a:solidFill>
                <a:latin typeface="Century Gothic"/>
              </a:rPr>
              <a:t>Click to edit the title text formatHaga clic para modificar el estilo de título del patrón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00" b="1">
                <a:solidFill>
                  <a:srgbClr val="BFBFBF"/>
                </a:solidFill>
                <a:latin typeface="Century Gothic"/>
              </a:rPr>
              <a:t>10/24/17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713E1DD-CC8D-4225-8BF5-DB1EB46E28F8}" type="slidenum">
              <a:rPr lang="en-US" sz="900" b="1">
                <a:solidFill>
                  <a:srgbClr val="BFBFBF"/>
                </a:solidFill>
                <a:latin typeface="Century Gothic"/>
              </a:rPr>
              <a:t>‹Nº›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5AD0B8"/>
                </a:solidFill>
                <a:latin typeface="Century Gothic"/>
              </a:rPr>
              <a:t>Click to edit the title text formatHaga clic para modificar el estilo de título del patrón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Seventh Outline LevelEditar los estilos de texto del patrón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</a:rPr>
              <a:t>Segundo nivel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Tercer nivel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Cuarto nivel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Quinto nivel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00" b="1">
                <a:solidFill>
                  <a:srgbClr val="BFBFBF"/>
                </a:solidFill>
                <a:latin typeface="Century Gothic"/>
              </a:rPr>
              <a:t>10/24/17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D377E3A-31C1-4FA4-AC38-E372367863B9}" type="slidenum">
              <a:rPr lang="en-US" sz="900" b="1">
                <a:solidFill>
                  <a:srgbClr val="BFBFBF"/>
                </a:solidFill>
                <a:latin typeface="Century Gothic"/>
              </a:rPr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17/06/relationships/model3d" Target="../media/model3d1.glb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5AD0B8"/>
                </a:solidFill>
                <a:latin typeface="Century Gothic"/>
              </a:rPr>
              <a:t>BRAZO ROBOT DELTA</a:t>
            </a:r>
            <a:endParaRPr dirty="0"/>
          </a:p>
        </p:txBody>
      </p:sp>
      <p:sp>
        <p:nvSpPr>
          <p:cNvPr id="79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Century Gothic"/>
              </a:rPr>
              <a:t>TECNICATURA SUPERIOR EN AUTOMATIZACIÓN Y ROBÓTICA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Century Gothic"/>
              </a:rPr>
              <a:t>IFTS N° 14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F52278AC-4A16-471D-8990-783E1DE167E7}"/>
              </a:ext>
            </a:extLst>
          </p:cNvPr>
          <p:cNvSpPr txBox="1"/>
          <p:nvPr/>
        </p:nvSpPr>
        <p:spPr>
          <a:xfrm>
            <a:off x="1122898" y="2298322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800" dirty="0">
                <a:solidFill>
                  <a:srgbClr val="5AD0B8"/>
                </a:solidFill>
                <a:latin typeface="Century Gothic"/>
              </a:rPr>
              <a:t>¡GRACIAS!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4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339D63A1-8C78-4E8C-9FC4-FECEBAF22953}"/>
              </a:ext>
            </a:extLst>
          </p:cNvPr>
          <p:cNvSpPr/>
          <p:nvPr/>
        </p:nvSpPr>
        <p:spPr>
          <a:xfrm>
            <a:off x="0" y="2243377"/>
            <a:ext cx="12192000" cy="3606393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0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DISEÑO</a:t>
            </a:r>
            <a:endParaRPr dirty="0"/>
          </a:p>
        </p:txBody>
      </p:sp>
      <p:pic>
        <p:nvPicPr>
          <p:cNvPr id="81" name="Imagen 80"/>
          <p:cNvPicPr/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9543" y="2314382"/>
            <a:ext cx="3109434" cy="3476290"/>
          </a:xfrm>
          <a:prstGeom prst="rect">
            <a:avLst/>
          </a:prstGeom>
          <a:ln>
            <a:noFill/>
          </a:ln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7226EC12-FF76-4046-968E-E565AFDA394A}"/>
              </a:ext>
            </a:extLst>
          </p:cNvPr>
          <p:cNvSpPr txBox="1"/>
          <p:nvPr/>
        </p:nvSpPr>
        <p:spPr>
          <a:xfrm>
            <a:off x="5372787" y="732103"/>
            <a:ext cx="6732117" cy="100631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TRES GRADOS DE LIBERTAD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PARALELOGRAMO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MASA EN MOVIMIENTO REDUCIDA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ALTA VELOCIDAD (12 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PAYLOAD 10g - 1 Kg - DIAMETRO DE 1 m</a:t>
            </a:r>
            <a:endParaRPr sz="1400" b="1" dirty="0"/>
          </a:p>
        </p:txBody>
      </p:sp>
      <p:pic>
        <p:nvPicPr>
          <p:cNvPr id="1026" name="Picture 2" descr="https://d3hjf51r9j54j7.cloudfront.net/wp-content/uploads/sites/7/2015/06/Buyers-Bosch-Delta-robot-GD33_Prod-handling_Top-loading.jpg">
            <a:extLst>
              <a:ext uri="{FF2B5EF4-FFF2-40B4-BE49-F238E27FC236}">
                <a16:creationId xmlns:a16="http://schemas.microsoft.com/office/drawing/2014/main" id="{3E763F90-9CD2-4E1E-B8AC-65E9BAD5D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r="6445"/>
          <a:stretch/>
        </p:blipFill>
        <p:spPr bwMode="auto">
          <a:xfrm>
            <a:off x="6736703" y="2314383"/>
            <a:ext cx="5117169" cy="34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FAF67DB7-4992-4607-8FA9-41EF3759D41F}"/>
              </a:ext>
            </a:extLst>
          </p:cNvPr>
          <p:cNvGrpSpPr/>
          <p:nvPr/>
        </p:nvGrpSpPr>
        <p:grpSpPr>
          <a:xfrm>
            <a:off x="3406300" y="2314383"/>
            <a:ext cx="3250727" cy="3476289"/>
            <a:chOff x="271588" y="2243377"/>
            <a:chExt cx="3250727" cy="347628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0556453-D48D-4CE8-BFF7-56EE0C76CED3}"/>
                </a:ext>
              </a:extLst>
            </p:cNvPr>
            <p:cNvSpPr/>
            <p:nvPr/>
          </p:nvSpPr>
          <p:spPr>
            <a:xfrm>
              <a:off x="271588" y="2243377"/>
              <a:ext cx="3250727" cy="34762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" name="Paralelogramo 1">
              <a:extLst>
                <a:ext uri="{FF2B5EF4-FFF2-40B4-BE49-F238E27FC236}">
                  <a16:creationId xmlns:a16="http://schemas.microsoft.com/office/drawing/2014/main" id="{66DF5510-651F-493C-BEBB-13E504C63849}"/>
                </a:ext>
              </a:extLst>
            </p:cNvPr>
            <p:cNvSpPr/>
            <p:nvPr/>
          </p:nvSpPr>
          <p:spPr>
            <a:xfrm>
              <a:off x="411549" y="2677886"/>
              <a:ext cx="2023917" cy="1768688"/>
            </a:xfrm>
            <a:prstGeom prst="parallelogram">
              <a:avLst>
                <a:gd name="adj" fmla="val 2601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AR" dirty="0"/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43562F7B-8301-4FB3-866F-DB9CB2C8C555}"/>
                </a:ext>
              </a:extLst>
            </p:cNvPr>
            <p:cNvSpPr/>
            <p:nvPr/>
          </p:nvSpPr>
          <p:spPr>
            <a:xfrm>
              <a:off x="364898" y="3806890"/>
              <a:ext cx="3100836" cy="1520640"/>
            </a:xfrm>
            <a:prstGeom prst="parallelogram">
              <a:avLst>
                <a:gd name="adj" fmla="val 99027"/>
              </a:avLst>
            </a:prstGeom>
            <a:solidFill>
              <a:srgbClr val="0D0F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A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ACD4E05-7B2D-4DAA-8B49-FB453C097881}"/>
              </a:ext>
            </a:extLst>
          </p:cNvPr>
          <p:cNvGrpSpPr/>
          <p:nvPr/>
        </p:nvGrpSpPr>
        <p:grpSpPr>
          <a:xfrm>
            <a:off x="-1560" y="2194067"/>
            <a:ext cx="12193560" cy="46610"/>
            <a:chOff x="-1560" y="2175405"/>
            <a:chExt cx="12193560" cy="4661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EC075BDB-C67F-403E-8CF3-1582759505ED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3C3AC642-22DC-441C-82EF-8E2C2D0D0BD8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B5E00A4-585F-4A13-B963-80DBA776BC48}"/>
              </a:ext>
            </a:extLst>
          </p:cNvPr>
          <p:cNvSpPr/>
          <p:nvPr/>
        </p:nvSpPr>
        <p:spPr>
          <a:xfrm>
            <a:off x="1" y="2241991"/>
            <a:ext cx="12192000" cy="3606393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5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HISTORIA</a:t>
            </a:r>
            <a:endParaRPr dirty="0"/>
          </a:p>
        </p:txBody>
      </p:sp>
      <p:pic>
        <p:nvPicPr>
          <p:cNvPr id="86" name="Imagen 85"/>
          <p:cNvPicPr/>
          <p:nvPr/>
        </p:nvPicPr>
        <p:blipFill>
          <a:blip r:embed="rId2"/>
          <a:stretch>
            <a:fillRect/>
          </a:stretch>
        </p:blipFill>
        <p:spPr>
          <a:xfrm>
            <a:off x="6556233" y="2316267"/>
            <a:ext cx="4857480" cy="3466800"/>
          </a:xfrm>
          <a:prstGeom prst="rect">
            <a:avLst/>
          </a:prstGeom>
          <a:ln>
            <a:noFill/>
          </a:ln>
        </p:spPr>
      </p:pic>
      <p:pic>
        <p:nvPicPr>
          <p:cNvPr id="87" name="Imagen 86"/>
          <p:cNvPicPr/>
          <p:nvPr/>
        </p:nvPicPr>
        <p:blipFill>
          <a:blip r:embed="rId3"/>
          <a:stretch>
            <a:fillRect/>
          </a:stretch>
        </p:blipFill>
        <p:spPr>
          <a:xfrm>
            <a:off x="802196" y="2312667"/>
            <a:ext cx="5696280" cy="3474720"/>
          </a:xfrm>
          <a:prstGeom prst="rect">
            <a:avLst/>
          </a:prstGeom>
          <a:ln>
            <a:noFill/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D2B9561-C76B-42A1-B97B-4928676557A0}"/>
              </a:ext>
            </a:extLst>
          </p:cNvPr>
          <p:cNvGrpSpPr/>
          <p:nvPr/>
        </p:nvGrpSpPr>
        <p:grpSpPr>
          <a:xfrm>
            <a:off x="-1560" y="2194067"/>
            <a:ext cx="12193560" cy="46610"/>
            <a:chOff x="-1560" y="2175405"/>
            <a:chExt cx="12193560" cy="4661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8BF06DC-3165-44A0-8F9C-1C13C8E2F3B0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E9F6BFA-15C9-4730-ACCB-68851478055C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9" name="TextShape 2">
            <a:extLst>
              <a:ext uri="{FF2B5EF4-FFF2-40B4-BE49-F238E27FC236}">
                <a16:creationId xmlns:a16="http://schemas.microsoft.com/office/drawing/2014/main" id="{01D9AB72-C78B-4A01-B060-9C0035AEAD59}"/>
              </a:ext>
            </a:extLst>
          </p:cNvPr>
          <p:cNvSpPr txBox="1"/>
          <p:nvPr/>
        </p:nvSpPr>
        <p:spPr>
          <a:xfrm>
            <a:off x="5372787" y="1294583"/>
            <a:ext cx="6732117" cy="100631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AÑO 1980 (SUIZA)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REYMOND CLAVEL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D401F2A-13C0-4794-8076-F01B20D80128}"/>
              </a:ext>
            </a:extLst>
          </p:cNvPr>
          <p:cNvSpPr/>
          <p:nvPr/>
        </p:nvSpPr>
        <p:spPr>
          <a:xfrm>
            <a:off x="1" y="2186007"/>
            <a:ext cx="12192000" cy="3897551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8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>
                <a:solidFill>
                  <a:srgbClr val="5AD0B8"/>
                </a:solidFill>
                <a:latin typeface="Century Gothic"/>
              </a:rPr>
              <a:t>CINEMÁTICA INVERSA</a:t>
            </a:r>
            <a:endParaRPr/>
          </a:p>
        </p:txBody>
      </p:sp>
      <p:pic>
        <p:nvPicPr>
          <p:cNvPr id="89" name="Imagen 88"/>
          <p:cNvPicPr/>
          <p:nvPr/>
        </p:nvPicPr>
        <p:blipFill>
          <a:blip r:embed="rId2"/>
          <a:stretch>
            <a:fillRect/>
          </a:stretch>
        </p:blipFill>
        <p:spPr>
          <a:xfrm>
            <a:off x="3811564" y="2295360"/>
            <a:ext cx="3221999" cy="3691076"/>
          </a:xfrm>
          <a:prstGeom prst="rect">
            <a:avLst/>
          </a:prstGeom>
          <a:ln>
            <a:noFill/>
          </a:ln>
        </p:spPr>
      </p:pic>
      <p:pic>
        <p:nvPicPr>
          <p:cNvPr id="90" name="Imagen 89"/>
          <p:cNvPicPr/>
          <p:nvPr/>
        </p:nvPicPr>
        <p:blipFill>
          <a:blip r:embed="rId3"/>
          <a:stretch>
            <a:fillRect/>
          </a:stretch>
        </p:blipFill>
        <p:spPr>
          <a:xfrm>
            <a:off x="7098625" y="2299320"/>
            <a:ext cx="4404949" cy="3672272"/>
          </a:xfrm>
          <a:prstGeom prst="rect">
            <a:avLst/>
          </a:prstGeom>
          <a:ln>
            <a:noFill/>
          </a:ln>
        </p:spPr>
      </p:pic>
      <p:pic>
        <p:nvPicPr>
          <p:cNvPr id="91" name="Imagen 90"/>
          <p:cNvPicPr/>
          <p:nvPr/>
        </p:nvPicPr>
        <p:blipFill>
          <a:blip r:embed="rId4"/>
          <a:stretch>
            <a:fillRect/>
          </a:stretch>
        </p:blipFill>
        <p:spPr>
          <a:xfrm>
            <a:off x="736154" y="2295360"/>
            <a:ext cx="3012076" cy="3690392"/>
          </a:xfrm>
          <a:prstGeom prst="rect">
            <a:avLst/>
          </a:prstGeom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11538A1-F928-4218-87F2-CAAA5B945E08}"/>
              </a:ext>
            </a:extLst>
          </p:cNvPr>
          <p:cNvGrpSpPr/>
          <p:nvPr/>
        </p:nvGrpSpPr>
        <p:grpSpPr>
          <a:xfrm>
            <a:off x="-1560" y="2156743"/>
            <a:ext cx="12193560" cy="46610"/>
            <a:chOff x="-1560" y="2175405"/>
            <a:chExt cx="12193560" cy="46610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75AB200-8787-48AE-AA74-14B53A385681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F3FB9E2-2D49-4256-A276-FD8C2CEEF631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0" name="TextShape 2">
            <a:extLst>
              <a:ext uri="{FF2B5EF4-FFF2-40B4-BE49-F238E27FC236}">
                <a16:creationId xmlns:a16="http://schemas.microsoft.com/office/drawing/2014/main" id="{81A57685-8CF4-4149-94AE-2437E6112279}"/>
              </a:ext>
            </a:extLst>
          </p:cNvPr>
          <p:cNvSpPr txBox="1"/>
          <p:nvPr/>
        </p:nvSpPr>
        <p:spPr>
          <a:xfrm>
            <a:off x="7881398" y="849318"/>
            <a:ext cx="4211076" cy="100631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CONOCEMOS X, Y, Z (</a:t>
            </a:r>
            <a:r>
              <a:rPr lang="en-US" sz="1400" b="1" dirty="0" err="1">
                <a:solidFill>
                  <a:srgbClr val="FFFFFF"/>
                </a:solidFill>
                <a:latin typeface="Century Gothic"/>
              </a:rPr>
              <a:t>Alcanzar</a:t>
            </a: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 un </a:t>
            </a:r>
            <a:r>
              <a:rPr lang="en-US" sz="1400" b="1" dirty="0" err="1">
                <a:solidFill>
                  <a:srgbClr val="FFFFFF"/>
                </a:solidFill>
                <a:latin typeface="Century Gothic"/>
              </a:rPr>
              <a:t>objeto</a:t>
            </a: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DETERMINAR LOS ÁNGULOS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FUNCION: PUNTO E0 COMO PARÁMETRO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INTERSECCIÓN DE DOS CIRCULOS (F1, E1)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PARA EL RESTO DE ÁNGULOS, ROTAR 120°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7F4BCF6-F584-4716-A0E7-F5E42E32194E}"/>
              </a:ext>
            </a:extLst>
          </p:cNvPr>
          <p:cNvSpPr/>
          <p:nvPr/>
        </p:nvSpPr>
        <p:spPr>
          <a:xfrm>
            <a:off x="1" y="2258008"/>
            <a:ext cx="12192000" cy="3722914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2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>
                <a:solidFill>
                  <a:srgbClr val="5AD0B8"/>
                </a:solidFill>
                <a:latin typeface="Century Gothic"/>
              </a:rPr>
              <a:t>CINEMÁTICA DIRECTA</a:t>
            </a:r>
            <a:endParaRPr/>
          </a:p>
        </p:txBody>
      </p:sp>
      <p:pic>
        <p:nvPicPr>
          <p:cNvPr id="93" name="Imagen 92"/>
          <p:cNvPicPr/>
          <p:nvPr/>
        </p:nvPicPr>
        <p:blipFill>
          <a:blip r:embed="rId2"/>
          <a:stretch>
            <a:fillRect/>
          </a:stretch>
        </p:blipFill>
        <p:spPr>
          <a:xfrm>
            <a:off x="802119" y="2351928"/>
            <a:ext cx="3446917" cy="3526425"/>
          </a:xfrm>
          <a:prstGeom prst="rect">
            <a:avLst/>
          </a:prstGeom>
          <a:ln>
            <a:noFill/>
          </a:ln>
        </p:spPr>
      </p:pic>
      <p:pic>
        <p:nvPicPr>
          <p:cNvPr id="94" name="Imagen 93"/>
          <p:cNvPicPr/>
          <p:nvPr/>
        </p:nvPicPr>
        <p:blipFill>
          <a:blip r:embed="rId3"/>
          <a:stretch>
            <a:fillRect/>
          </a:stretch>
        </p:blipFill>
        <p:spPr>
          <a:xfrm>
            <a:off x="4305321" y="2352480"/>
            <a:ext cx="3689946" cy="3526728"/>
          </a:xfrm>
          <a:prstGeom prst="rect">
            <a:avLst/>
          </a:prstGeom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B203A4-67F5-48ED-AF71-A338FB77CB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6"/>
          <a:stretch/>
        </p:blipFill>
        <p:spPr>
          <a:xfrm>
            <a:off x="8051419" y="2350911"/>
            <a:ext cx="3372239" cy="3527378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C5025843-6E8B-4C9E-924F-768AE776D5CB}"/>
              </a:ext>
            </a:extLst>
          </p:cNvPr>
          <p:cNvGrpSpPr/>
          <p:nvPr/>
        </p:nvGrpSpPr>
        <p:grpSpPr>
          <a:xfrm>
            <a:off x="-1560" y="2212729"/>
            <a:ext cx="12193560" cy="46610"/>
            <a:chOff x="-1560" y="2175405"/>
            <a:chExt cx="12193560" cy="4661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327B01F-EA73-4988-86AB-E40C1A944987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8ECA45B-936C-43C9-8FB2-8D9701BF3AF9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4" name="TextShape 2">
            <a:extLst>
              <a:ext uri="{FF2B5EF4-FFF2-40B4-BE49-F238E27FC236}">
                <a16:creationId xmlns:a16="http://schemas.microsoft.com/office/drawing/2014/main" id="{B0932564-EF83-4CF5-AB70-FE232E766BE3}"/>
              </a:ext>
            </a:extLst>
          </p:cNvPr>
          <p:cNvSpPr txBox="1"/>
          <p:nvPr/>
        </p:nvSpPr>
        <p:spPr>
          <a:xfrm>
            <a:off x="7881398" y="849318"/>
            <a:ext cx="4211076" cy="100631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CONOCEMOS LOS ÁNGULOS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DETERMINAR COORDENADAS PUNTO E1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FUNCION: ÁNGULOS COMO PARÁMETRO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INTERSECCIÓN DE TRES ESFERAS EN E0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SOLUCIÓN: COORDENADAS DEL PUNTO E0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7483F9D-D930-4332-A6AA-5F3AA69717D6}"/>
              </a:ext>
            </a:extLst>
          </p:cNvPr>
          <p:cNvSpPr/>
          <p:nvPr/>
        </p:nvSpPr>
        <p:spPr>
          <a:xfrm>
            <a:off x="1" y="2186007"/>
            <a:ext cx="12192000" cy="4066462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96ECBD72-AC2A-4259-9885-ACBE76EEBA43}"/>
              </a:ext>
            </a:extLst>
          </p:cNvPr>
          <p:cNvSpPr txBox="1"/>
          <p:nvPr/>
        </p:nvSpPr>
        <p:spPr>
          <a:xfrm>
            <a:off x="5054322" y="744401"/>
            <a:ext cx="6732117" cy="100631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OPENSCAD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IMPRESIÓN 3D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BASE TETRAEDRO HIERRO ROSCADO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ARDUINO + RAMPS 1.4 + POLOLUS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NEMA 17 + CORREAS GT2</a:t>
            </a:r>
            <a:endParaRPr sz="1400" b="1" dirty="0"/>
          </a:p>
        </p:txBody>
      </p:sp>
      <p:sp>
        <p:nvSpPr>
          <p:cNvPr id="96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D2 – DISEÑO</a:t>
            </a:r>
            <a:endParaRPr dirty="0"/>
          </a:p>
        </p:txBody>
      </p:sp>
      <p:pic>
        <p:nvPicPr>
          <p:cNvPr id="97" name="Imagen 96"/>
          <p:cNvPicPr/>
          <p:nvPr/>
        </p:nvPicPr>
        <p:blipFill>
          <a:blip r:embed="rId3"/>
          <a:stretch>
            <a:fillRect/>
          </a:stretch>
        </p:blipFill>
        <p:spPr>
          <a:xfrm>
            <a:off x="1097280" y="2333557"/>
            <a:ext cx="6354720" cy="3804120"/>
          </a:xfrm>
          <a:prstGeom prst="rect">
            <a:avLst/>
          </a:prstGeom>
          <a:ln>
            <a:noFill/>
          </a:ln>
        </p:spPr>
      </p:pic>
      <p:pic>
        <p:nvPicPr>
          <p:cNvPr id="98" name="Imagen 97"/>
          <p:cNvPicPr/>
          <p:nvPr/>
        </p:nvPicPr>
        <p:blipFill>
          <a:blip r:embed="rId4"/>
          <a:stretch>
            <a:fillRect/>
          </a:stretch>
        </p:blipFill>
        <p:spPr>
          <a:xfrm>
            <a:off x="7508160" y="4259557"/>
            <a:ext cx="3137400" cy="1878120"/>
          </a:xfrm>
          <a:prstGeom prst="rect">
            <a:avLst/>
          </a:prstGeom>
          <a:ln>
            <a:noFill/>
          </a:ln>
        </p:spPr>
      </p:pic>
      <p:pic>
        <p:nvPicPr>
          <p:cNvPr id="99" name="Imagen 98"/>
          <p:cNvPicPr/>
          <p:nvPr/>
        </p:nvPicPr>
        <p:blipFill>
          <a:blip r:embed="rId5"/>
          <a:stretch>
            <a:fillRect/>
          </a:stretch>
        </p:blipFill>
        <p:spPr>
          <a:xfrm>
            <a:off x="7505640" y="2316637"/>
            <a:ext cx="3137760" cy="1878120"/>
          </a:xfrm>
          <a:prstGeom prst="rect">
            <a:avLst/>
          </a:prstGeom>
          <a:ln>
            <a:noFill/>
          </a:ln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A5FB2D08-4587-4787-A6B3-4C916DFDAF8E}"/>
              </a:ext>
            </a:extLst>
          </p:cNvPr>
          <p:cNvGrpSpPr/>
          <p:nvPr/>
        </p:nvGrpSpPr>
        <p:grpSpPr>
          <a:xfrm>
            <a:off x="-1560" y="2138084"/>
            <a:ext cx="12193560" cy="46610"/>
            <a:chOff x="-1560" y="2175405"/>
            <a:chExt cx="12193560" cy="4661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9681297-330E-40F3-BD95-A92E23B61626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2CB53B23-E2A1-414B-9805-3B6D919C98FA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504C1202-F442-4A26-96D6-51A4433AE5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312119"/>
                  </p:ext>
                </p:extLst>
              </p:nvPr>
            </p:nvGraphicFramePr>
            <p:xfrm>
              <a:off x="7998829" y="-745351"/>
              <a:ext cx="4526730" cy="411400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526730" cy="4114008"/>
                    </a:xfrm>
                    <a:prstGeom prst="rect">
                      <a:avLst/>
                    </a:prstGeom>
                  </am3d:spPr>
                  <am3d:camera>
                    <am3d:pos x="0" y="0" z="67380540"/>
                    <am3d:up dx="0" dy="36000000" dz="0"/>
                    <am3d:lookAt x="0" y="0" z="0"/>
                    <am3d:perspective fov="2239921"/>
                  </am3d:camera>
                  <am3d:trans>
                    <am3d:meterPerModelUnit n="5631" d="1000000"/>
                    <am3d:preTrans dx="-245503" dy="-13371015" dz="843104"/>
                    <am3d:scale>
                      <am3d:sx n="1000000" d="1000000"/>
                      <am3d:sy n="1000000" d="1000000"/>
                      <am3d:sz n="1000000" d="1000000"/>
                    </am3d:scale>
                    <am3d:rot ax="4468585" ay="2749061" az="4129614"/>
                    <am3d:postTrans dx="0" dy="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504C1202-F442-4A26-96D6-51A4433AE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98829" y="-745351"/>
                <a:ext cx="4526730" cy="4114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E9B20520-1A57-4F90-A87F-D3028D6615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7228072"/>
                  </p:ext>
                </p:extLst>
              </p:nvPr>
            </p:nvGraphicFramePr>
            <p:xfrm>
              <a:off x="-118301" y="3438525"/>
              <a:ext cx="4048445" cy="353945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4048445" cy="3539456"/>
                    </a:xfrm>
                    <a:prstGeom prst="rect">
                      <a:avLst/>
                    </a:prstGeom>
                  </am3d:spPr>
                  <am3d:camera>
                    <am3d:pos x="0" y="0" z="662137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7" d="1000000"/>
                    <am3d:preTrans dx="-3565604" dy="-4645485" dz="-1882350"/>
                    <am3d:scale>
                      <am3d:sx n="1000000" d="1000000"/>
                      <am3d:sy n="1000000" d="1000000"/>
                      <am3d:sz n="1000000" d="1000000"/>
                    </am3d:scale>
                    <am3d:rot ax="2849422" ay="-488988" az="-52749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3378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E9B20520-1A57-4F90-A87F-D3028D6615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18301" y="3438525"/>
                <a:ext cx="4048445" cy="353945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E5566AF-39D9-4631-B761-EDB2FB70FED7}"/>
              </a:ext>
            </a:extLst>
          </p:cNvPr>
          <p:cNvSpPr/>
          <p:nvPr/>
        </p:nvSpPr>
        <p:spPr>
          <a:xfrm>
            <a:off x="1" y="2251323"/>
            <a:ext cx="12192000" cy="4066462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0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D2 - DESARROLLO</a:t>
            </a:r>
            <a:endParaRPr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4668610-8EA8-48E8-9794-75960C755AE4}"/>
              </a:ext>
            </a:extLst>
          </p:cNvPr>
          <p:cNvGrpSpPr/>
          <p:nvPr/>
        </p:nvGrpSpPr>
        <p:grpSpPr>
          <a:xfrm>
            <a:off x="-1560" y="2194067"/>
            <a:ext cx="12193560" cy="46610"/>
            <a:chOff x="-1560" y="2175405"/>
            <a:chExt cx="12193560" cy="466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96364BD-3E43-4D1C-BBF5-309B0E91D155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8D4CD07-4B93-4E5D-8C71-8B465801B7B3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21123A97-EC31-438E-8713-9897EFD10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9" b="22177"/>
          <a:stretch/>
        </p:blipFill>
        <p:spPr>
          <a:xfrm>
            <a:off x="1219589" y="2315795"/>
            <a:ext cx="5143500" cy="39375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724323-D8DA-41D9-84B5-9DA967604E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14285"/>
          <a:stretch/>
        </p:blipFill>
        <p:spPr>
          <a:xfrm>
            <a:off x="6435012" y="2315795"/>
            <a:ext cx="4556449" cy="39344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E5566AF-39D9-4631-B761-EDB2FB70FED7}"/>
              </a:ext>
            </a:extLst>
          </p:cNvPr>
          <p:cNvSpPr/>
          <p:nvPr/>
        </p:nvSpPr>
        <p:spPr>
          <a:xfrm>
            <a:off x="1" y="2251323"/>
            <a:ext cx="12192000" cy="4066462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0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D2 - DESARROLLO</a:t>
            </a:r>
            <a:endParaRPr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4668610-8EA8-48E8-9794-75960C755AE4}"/>
              </a:ext>
            </a:extLst>
          </p:cNvPr>
          <p:cNvGrpSpPr/>
          <p:nvPr/>
        </p:nvGrpSpPr>
        <p:grpSpPr>
          <a:xfrm>
            <a:off x="-1560" y="2194067"/>
            <a:ext cx="12193560" cy="46610"/>
            <a:chOff x="-1560" y="2175405"/>
            <a:chExt cx="12193560" cy="466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96364BD-3E43-4D1C-BBF5-309B0E91D155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8D4CD07-4B93-4E5D-8C71-8B465801B7B3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CC12523A-FF97-43AC-BEFD-1A98F23AD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3" y="2342944"/>
            <a:ext cx="2918149" cy="38908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2F2A82F-C713-4E0F-9A85-873E22E0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6" y="2331407"/>
            <a:ext cx="2918150" cy="389086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E6D6F0B-E1FB-4F05-9120-80CE7A022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20" y="2331407"/>
            <a:ext cx="2909496" cy="387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5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E5566AF-39D9-4631-B761-EDB2FB70FED7}"/>
              </a:ext>
            </a:extLst>
          </p:cNvPr>
          <p:cNvSpPr/>
          <p:nvPr/>
        </p:nvSpPr>
        <p:spPr>
          <a:xfrm>
            <a:off x="1" y="2251323"/>
            <a:ext cx="12192000" cy="4066462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0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REFERENCIAS</a:t>
            </a:r>
            <a:endParaRPr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4668610-8EA8-48E8-9794-75960C755AE4}"/>
              </a:ext>
            </a:extLst>
          </p:cNvPr>
          <p:cNvGrpSpPr/>
          <p:nvPr/>
        </p:nvGrpSpPr>
        <p:grpSpPr>
          <a:xfrm>
            <a:off x="-1560" y="2194067"/>
            <a:ext cx="12193560" cy="46610"/>
            <a:chOff x="-1560" y="2175405"/>
            <a:chExt cx="12193560" cy="466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96364BD-3E43-4D1C-BBF5-309B0E91D155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8D4CD07-4B93-4E5D-8C71-8B465801B7B3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78D4ADD0-3A0D-4C83-901B-7F8276504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05" y="410547"/>
            <a:ext cx="4527679" cy="60369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TextShape 2">
            <a:extLst>
              <a:ext uri="{FF2B5EF4-FFF2-40B4-BE49-F238E27FC236}">
                <a16:creationId xmlns:a16="http://schemas.microsoft.com/office/drawing/2014/main" id="{B8A2DD58-D931-4B4B-BA7A-E5D8E88C9D40}"/>
              </a:ext>
            </a:extLst>
          </p:cNvPr>
          <p:cNvSpPr txBox="1"/>
          <p:nvPr/>
        </p:nvSpPr>
        <p:spPr>
          <a:xfrm>
            <a:off x="314271" y="2839532"/>
            <a:ext cx="6637035" cy="315296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IMPRESIÓN 3D: </a:t>
            </a:r>
            <a:br>
              <a:rPr lang="es-AR" sz="1400" b="1" dirty="0">
                <a:solidFill>
                  <a:srgbClr val="FFFFFF"/>
                </a:solidFill>
                <a:latin typeface="Century Gothic"/>
              </a:rPr>
            </a:b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http://reprap.org/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OPENSCAD: </a:t>
            </a:r>
            <a:br>
              <a:rPr lang="es-AR" sz="1400" b="1" dirty="0">
                <a:solidFill>
                  <a:srgbClr val="FFFFFF"/>
                </a:solidFill>
                <a:latin typeface="Century Gothic"/>
              </a:rPr>
            </a:b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http://www.openscad.org/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DELTA ROBOT: </a:t>
            </a:r>
            <a:br>
              <a:rPr lang="en-US" sz="1400" b="1" dirty="0">
                <a:solidFill>
                  <a:srgbClr val="FFFFFF"/>
                </a:solidFill>
                <a:latin typeface="Century Gothic"/>
              </a:rPr>
            </a:b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https://es.wikipedia.org/wiki/Robot_Delta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REYMOND CLAVEL: </a:t>
            </a:r>
            <a:br>
              <a:rPr lang="en-US" sz="1400" b="1" dirty="0">
                <a:solidFill>
                  <a:srgbClr val="FFFFFF"/>
                </a:solidFill>
                <a:latin typeface="Century Gothic"/>
              </a:rPr>
            </a:b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https://en.wikipedia.org/wiki/Reymond_Clavel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CINEMÁTICA DELTA:</a:t>
            </a:r>
            <a:br>
              <a:rPr lang="es-AR" sz="1400" b="1" dirty="0">
                <a:solidFill>
                  <a:srgbClr val="FFFFFF"/>
                </a:solidFill>
                <a:latin typeface="Century Gothic"/>
              </a:rPr>
            </a:b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http://forums.trossenrobotics.com/tutorials/introduction-129/delta-robotkinematics-3276/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GITHUB PROYECTO: </a:t>
            </a:r>
            <a:br>
              <a:rPr lang="es-AR" sz="1400" b="1" dirty="0">
                <a:solidFill>
                  <a:srgbClr val="FFFFFF"/>
                </a:solidFill>
                <a:latin typeface="Century Gothic"/>
              </a:rPr>
            </a:b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https://github.com/mabraidot</a:t>
            </a:r>
          </a:p>
        </p:txBody>
      </p:sp>
    </p:spTree>
    <p:extLst>
      <p:ext uri="{BB962C8B-B14F-4D97-AF65-F5344CB8AC3E}">
        <p14:creationId xmlns:p14="http://schemas.microsoft.com/office/powerpoint/2010/main" val="1293684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148</Words>
  <Application>Microsoft Office PowerPoint</Application>
  <PresentationFormat>Panorámica</PresentationFormat>
  <Paragraphs>41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DejaVu Sans</vt:lpstr>
      <vt:lpstr>StarSymbol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Braidot</dc:creator>
  <cp:lastModifiedBy>Miguel Braidot</cp:lastModifiedBy>
  <cp:revision>34</cp:revision>
  <dcterms:modified xsi:type="dcterms:W3CDTF">2017-10-28T22:11:51Z</dcterms:modified>
</cp:coreProperties>
</file>